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3"/>
  </p:notesMasterIdLst>
  <p:handoutMasterIdLst>
    <p:handoutMasterId r:id="rId14"/>
  </p:handoutMasterIdLst>
  <p:sldIdLst>
    <p:sldId id="276" r:id="rId2"/>
    <p:sldId id="278" r:id="rId3"/>
    <p:sldId id="308" r:id="rId4"/>
    <p:sldId id="309" r:id="rId5"/>
    <p:sldId id="310" r:id="rId6"/>
    <p:sldId id="311" r:id="rId7"/>
    <p:sldId id="312" r:id="rId8"/>
    <p:sldId id="313" r:id="rId9"/>
    <p:sldId id="314" r:id="rId10"/>
    <p:sldId id="315" r:id="rId11"/>
    <p:sldId id="3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vi.dza@gmail.com" initials="s" lastIdx="1" clrIdx="0">
    <p:extLst>
      <p:ext uri="{19B8F6BF-5375-455C-9EA6-DF929625EA0E}">
        <p15:presenceInfo xmlns:p15="http://schemas.microsoft.com/office/powerpoint/2012/main" userId="937bea08ea63d8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C2A5E-599A-40B2-A39A-559231E5BB06}" type="datetimeFigureOut">
              <a:rPr lang="en-US" smtClean="0"/>
              <a:pPr/>
              <a:t>7/1/2023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FBEF8-974D-4622-B091-C979072B145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176CB-9579-4F40-88E2-0AB902C34EE7}" type="datetimeFigureOut">
              <a:rPr lang="en-US" smtClean="0"/>
              <a:pPr/>
              <a:t>7/1/2023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D694B-03AE-4135-B537-6878EB77119E}"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St Aloysius College (Autonomous), Mangaluru</a:t>
            </a:r>
          </a:p>
        </p:txBody>
      </p:sp>
      <p:sp>
        <p:nvSpPr>
          <p:cNvPr id="6" name="Slide Number Placeholder 5"/>
          <p:cNvSpPr>
            <a:spLocks noGrp="1"/>
          </p:cNvSpPr>
          <p:nvPr>
            <p:ph type="sldNum" sz="quarter" idx="12"/>
          </p:nvPr>
        </p:nvSpPr>
        <p:spPr>
          <a:xfrm>
            <a:off x="8275320" y="6117336"/>
            <a:ext cx="411480" cy="365125"/>
          </a:xfrm>
        </p:spPr>
        <p:txBody>
          <a:bodyPr/>
          <a:lstStyle/>
          <a:p>
            <a:fld id="{CD7B7470-6CA4-4402-9F80-6E2F58029696}"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9842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St Aloysius College (Autonomous), Mangaluru</a:t>
            </a:r>
            <a:endParaRPr lang="en-US" dirty="0"/>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0359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89999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290522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3738108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94207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4285110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94095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26300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38389"/>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F9957763-7642-4DC1-A502-B95032E1E2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729" y="457201"/>
            <a:ext cx="800100" cy="938389"/>
          </a:xfrm>
          <a:prstGeom prst="rect">
            <a:avLst/>
          </a:prstGeom>
        </p:spPr>
      </p:pic>
      <p:pic>
        <p:nvPicPr>
          <p:cNvPr id="9" name="Picture 8">
            <a:extLst>
              <a:ext uri="{FF2B5EF4-FFF2-40B4-BE49-F238E27FC236}">
                <a16:creationId xmlns:a16="http://schemas.microsoft.com/office/drawing/2014/main" id="{55627370-51EA-4B22-9A24-CCDFE9D87D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400799"/>
            <a:ext cx="2926080" cy="143256"/>
          </a:xfrm>
          <a:prstGeom prst="rect">
            <a:avLst/>
          </a:prstGeom>
        </p:spPr>
      </p:pic>
    </p:spTree>
    <p:extLst>
      <p:ext uri="{BB962C8B-B14F-4D97-AF65-F5344CB8AC3E}">
        <p14:creationId xmlns:p14="http://schemas.microsoft.com/office/powerpoint/2010/main" val="30859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a:xfrm>
            <a:off x="8273317" y="6116070"/>
            <a:ext cx="413483" cy="365125"/>
          </a:xfrm>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59031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68484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St Aloysius College (Autonomous), Mangaluru</a:t>
            </a:r>
          </a:p>
        </p:txBody>
      </p:sp>
      <p:sp>
        <p:nvSpPr>
          <p:cNvPr id="9" name="Slide Number Placeholder 8"/>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350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St Aloysius College (Autonomous), Mangaluru</a:t>
            </a:r>
          </a:p>
        </p:txBody>
      </p:sp>
      <p:sp>
        <p:nvSpPr>
          <p:cNvPr id="5" name="Slide Number Placeholder 4"/>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21836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St Aloysius College (Autonomous), Mangaluru</a:t>
            </a:r>
          </a:p>
        </p:txBody>
      </p:sp>
      <p:sp>
        <p:nvSpPr>
          <p:cNvPr id="4" name="Slide Number Placeholder 3"/>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589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7101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4590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St Aloysius College (Autonomous), Mangaluru</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9252951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C286-A84F-4CB6-B7B2-6C9CD25EEFE4}"/>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a16="http://schemas.microsoft.com/office/drawing/2014/main" id="{30D9761A-452C-4633-AB20-3DDC7006D5D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2" y="-22820"/>
            <a:ext cx="9174427" cy="6880820"/>
          </a:xfrm>
        </p:spPr>
      </p:pic>
    </p:spTree>
    <p:extLst>
      <p:ext uri="{BB962C8B-B14F-4D97-AF65-F5344CB8AC3E}">
        <p14:creationId xmlns:p14="http://schemas.microsoft.com/office/powerpoint/2010/main" val="158184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CF4C26-4DD3-4C01-9455-CEBF4A491FF6}"/>
              </a:ext>
            </a:extLst>
          </p:cNvPr>
          <p:cNvSpPr>
            <a:spLocks noGrp="1"/>
          </p:cNvSpPr>
          <p:nvPr>
            <p:ph idx="1"/>
          </p:nvPr>
        </p:nvSpPr>
        <p:spPr>
          <a:xfrm>
            <a:off x="982133" y="620688"/>
            <a:ext cx="7704667" cy="5379128"/>
          </a:xfrm>
        </p:spPr>
        <p:txBody>
          <a:bodyPr>
            <a:normAutofit/>
          </a:bodyPr>
          <a:lstStyle/>
          <a:p>
            <a:r>
              <a:rPr lang="en-US" b="0" i="0" dirty="0">
                <a:solidFill>
                  <a:srgbClr val="374151"/>
                </a:solidFill>
                <a:effectLst/>
                <a:latin typeface="Söhne"/>
              </a:rPr>
              <a:t>Non-institutional care recognizes the importance of maintaining the elderly person's autonomy, dignity, and quality of life by enabling them to remain in familiar surroundings. It promotes personalized care, tailored to the individual's needs, and encourages social connections and community engagement. However, it's important to assess the older person's specific requirements, the availability of support networks, and the feasibility of providing necessary care within a non-institutional setting.</a:t>
            </a:r>
            <a:endParaRPr lang="en-IN" dirty="0"/>
          </a:p>
        </p:txBody>
      </p:sp>
    </p:spTree>
    <p:extLst>
      <p:ext uri="{BB962C8B-B14F-4D97-AF65-F5344CB8AC3E}">
        <p14:creationId xmlns:p14="http://schemas.microsoft.com/office/powerpoint/2010/main" val="194595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D7F884A-5B8F-46E4-BB45-B64EA33D93D9}"/>
              </a:ext>
            </a:extLst>
          </p:cNvPr>
          <p:cNvSpPr txBox="1">
            <a:spLocks/>
          </p:cNvSpPr>
          <p:nvPr/>
        </p:nvSpPr>
        <p:spPr>
          <a:xfrm rot="21280452">
            <a:off x="5867400" y="2420902"/>
            <a:ext cx="5468212" cy="5982712"/>
          </a:xfrm>
          <a:prstGeom prst="rect">
            <a:avLst/>
          </a:prstGeom>
          <a:scene3d>
            <a:camera prst="isometricOffAxis1Right"/>
            <a:lightRig rig="threePt" dir="t"/>
          </a:scene3d>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IN" sz="4400" dirty="0">
                <a:solidFill>
                  <a:srgbClr val="0070C0"/>
                </a:solidFill>
                <a:latin typeface="Algerian" panose="04020705040A02060702" pitchFamily="82" charset="0"/>
                <a:ea typeface="Cambria" panose="02040503050406030204" pitchFamily="18" charset="0"/>
              </a:rPr>
              <a:t>THANK YOU</a:t>
            </a:r>
            <a:endParaRPr lang="en-US" sz="4400" dirty="0">
              <a:solidFill>
                <a:srgbClr val="0070C0"/>
              </a:solidFill>
              <a:latin typeface="Algerian" panose="04020705040A02060702" pitchFamily="82" charset="0"/>
              <a:ea typeface="Cambria" panose="02040503050406030204" pitchFamily="18" charset="0"/>
            </a:endParaRPr>
          </a:p>
        </p:txBody>
      </p:sp>
      <p:cxnSp>
        <p:nvCxnSpPr>
          <p:cNvPr id="7" name="Straight Connector 6">
            <a:extLst>
              <a:ext uri="{FF2B5EF4-FFF2-40B4-BE49-F238E27FC236}">
                <a16:creationId xmlns:a16="http://schemas.microsoft.com/office/drawing/2014/main" id="{D6FF5375-7ADC-42D3-B54B-45CF6E141CA4}"/>
              </a:ext>
            </a:extLst>
          </p:cNvPr>
          <p:cNvCxnSpPr>
            <a:cxnSpLocks/>
          </p:cNvCxnSpPr>
          <p:nvPr/>
        </p:nvCxnSpPr>
        <p:spPr>
          <a:xfrm>
            <a:off x="838200" y="5791200"/>
            <a:ext cx="8305800" cy="0"/>
          </a:xfrm>
          <a:prstGeom prst="line">
            <a:avLst/>
          </a:prstGeom>
          <a:ln>
            <a:solidFill>
              <a:schemeClr val="tx1"/>
            </a:solidFil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50" name="Picture 2" descr="Buy Royal Flowers Bouquet Online | Get Same Day &amp; Mid Night Delivery |  Florist Xpress">
            <a:extLst>
              <a:ext uri="{FF2B5EF4-FFF2-40B4-BE49-F238E27FC236}">
                <a16:creationId xmlns:a16="http://schemas.microsoft.com/office/drawing/2014/main" id="{F1F0544E-DA25-4E97-8175-9723BE8E5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77719">
            <a:off x="683568" y="1340773"/>
            <a:ext cx="5040560" cy="408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65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379ECA-9635-DA4E-A4B2-2FCAA7AEB0E0}"/>
              </a:ext>
            </a:extLst>
          </p:cNvPr>
          <p:cNvSpPr>
            <a:spLocks noGrp="1"/>
          </p:cNvSpPr>
          <p:nvPr/>
        </p:nvSpPr>
        <p:spPr>
          <a:xfrm>
            <a:off x="362923" y="1066800"/>
            <a:ext cx="8095277" cy="262670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r"/>
            <a:r>
              <a:rPr lang="en-IN" sz="3600" u="sng" dirty="0">
                <a:latin typeface="Cambria" panose="02040503050406030204" pitchFamily="18" charset="0"/>
                <a:ea typeface="Cambria" panose="02040503050406030204" pitchFamily="18" charset="0"/>
              </a:rPr>
              <a:t>SAVITHA D SOUZA</a:t>
            </a:r>
            <a:endParaRPr lang="en-US" sz="3600" u="sng" dirty="0">
              <a:latin typeface="Cambria" panose="02040503050406030204" pitchFamily="18" charset="0"/>
              <a:ea typeface="Cambria" panose="02040503050406030204" pitchFamily="18" charset="0"/>
            </a:endParaRPr>
          </a:p>
        </p:txBody>
      </p:sp>
      <p:sp>
        <p:nvSpPr>
          <p:cNvPr id="5" name="Subtitle 2">
            <a:extLst>
              <a:ext uri="{FF2B5EF4-FFF2-40B4-BE49-F238E27FC236}">
                <a16:creationId xmlns:a16="http://schemas.microsoft.com/office/drawing/2014/main" id="{E6AEDEFF-8A98-8E42-9D32-2DEAFC6BC177}"/>
              </a:ext>
            </a:extLst>
          </p:cNvPr>
          <p:cNvSpPr>
            <a:spLocks noGrp="1"/>
          </p:cNvSpPr>
          <p:nvPr/>
        </p:nvSpPr>
        <p:spPr>
          <a:xfrm>
            <a:off x="3717833" y="4038600"/>
            <a:ext cx="4892768" cy="816996"/>
          </a:xfrm>
          <a:prstGeom prst="rect">
            <a:avLst/>
          </a:prstGeom>
        </p:spPr>
        <p:txBody>
          <a:bodyPr vert="horz" lIns="91440" tIns="91440" rIns="91440" bIns="91440" rtlCol="0">
            <a:normAutofit fontScale="775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IN" sz="2000" dirty="0">
                <a:latin typeface="Cambria" panose="02040503050406030204" pitchFamily="18" charset="0"/>
                <a:ea typeface="Cambria" panose="02040503050406030204" pitchFamily="18" charset="0"/>
              </a:rPr>
              <a:t>Asst. Professor , ba SOCIAL WORK</a:t>
            </a:r>
          </a:p>
          <a:p>
            <a:pPr algn="r"/>
            <a:r>
              <a:rPr lang="en-US" sz="2000" dirty="0">
                <a:latin typeface="Cambria" panose="02040503050406030204" pitchFamily="18" charset="0"/>
                <a:ea typeface="Cambria" panose="02040503050406030204" pitchFamily="18" charset="0"/>
              </a:rPr>
              <a:t>Ba sociology     </a:t>
            </a:r>
          </a:p>
        </p:txBody>
      </p:sp>
      <p:cxnSp>
        <p:nvCxnSpPr>
          <p:cNvPr id="8" name="Straight Connector 7">
            <a:extLst>
              <a:ext uri="{FF2B5EF4-FFF2-40B4-BE49-F238E27FC236}">
                <a16:creationId xmlns:a16="http://schemas.microsoft.com/office/drawing/2014/main" id="{7CEB0949-4C93-4BAA-BB30-91786C948BC7}"/>
              </a:ext>
            </a:extLst>
          </p:cNvPr>
          <p:cNvCxnSpPr>
            <a:cxnSpLocks/>
          </p:cNvCxnSpPr>
          <p:nvPr/>
        </p:nvCxnSpPr>
        <p:spPr>
          <a:xfrm>
            <a:off x="3717832" y="3657600"/>
            <a:ext cx="4892768" cy="0"/>
          </a:xfrm>
          <a:prstGeom prst="line">
            <a:avLst/>
          </a:prstGeom>
          <a:ln/>
          <a:effectLst>
            <a:glow rad="228600">
              <a:schemeClr val="accent1">
                <a:satMod val="175000"/>
                <a:alpha val="40000"/>
              </a:schemeClr>
            </a:glow>
            <a:reflection blurRad="12700" stA="26000" endPos="32000" dist="12700" dir="5400000" sy="-100000" rotWithShape="0"/>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7369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9DAF-1EE2-4510-963D-CEB92FC94AD7}"/>
              </a:ext>
            </a:extLst>
          </p:cNvPr>
          <p:cNvSpPr>
            <a:spLocks noGrp="1"/>
          </p:cNvSpPr>
          <p:nvPr>
            <p:ph type="title"/>
          </p:nvPr>
        </p:nvSpPr>
        <p:spPr/>
        <p:txBody>
          <a:bodyPr/>
          <a:lstStyle/>
          <a:p>
            <a:r>
              <a:rPr lang="en-US" dirty="0"/>
              <a:t>Non-Institutional care of elderly</a:t>
            </a:r>
            <a:endParaRPr lang="en-IN" dirty="0"/>
          </a:p>
        </p:txBody>
      </p:sp>
      <p:sp>
        <p:nvSpPr>
          <p:cNvPr id="3" name="Content Placeholder 2">
            <a:extLst>
              <a:ext uri="{FF2B5EF4-FFF2-40B4-BE49-F238E27FC236}">
                <a16:creationId xmlns:a16="http://schemas.microsoft.com/office/drawing/2014/main" id="{62BFF002-F814-4675-8044-D88E9E2EA753}"/>
              </a:ext>
            </a:extLst>
          </p:cNvPr>
          <p:cNvSpPr>
            <a:spLocks noGrp="1"/>
          </p:cNvSpPr>
          <p:nvPr>
            <p:ph idx="1"/>
          </p:nvPr>
        </p:nvSpPr>
        <p:spPr/>
        <p:txBody>
          <a:bodyPr/>
          <a:lstStyle/>
          <a:p>
            <a:r>
              <a:rPr lang="en-US" b="0" i="0" dirty="0">
                <a:solidFill>
                  <a:srgbClr val="374151"/>
                </a:solidFill>
                <a:effectLst/>
                <a:latin typeface="Söhne"/>
              </a:rPr>
              <a:t>Non-institutional care of the elderly refers to the provision of care and support for older adults in non-institutional settings such as their own homes or community-based environments. Necessary assistance and services to meet the needs of elderly. Here are the meaning, characteristics, and challenges associated with non-institutional care of the elderly</a:t>
            </a:r>
            <a:endParaRPr lang="en-IN" dirty="0"/>
          </a:p>
        </p:txBody>
      </p:sp>
    </p:spTree>
    <p:extLst>
      <p:ext uri="{BB962C8B-B14F-4D97-AF65-F5344CB8AC3E}">
        <p14:creationId xmlns:p14="http://schemas.microsoft.com/office/powerpoint/2010/main" val="172058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DDD5A-2A24-490B-A8ED-11A99D6AFC4B}"/>
              </a:ext>
            </a:extLst>
          </p:cNvPr>
          <p:cNvSpPr>
            <a:spLocks noGrp="1"/>
          </p:cNvSpPr>
          <p:nvPr>
            <p:ph idx="1"/>
          </p:nvPr>
        </p:nvSpPr>
        <p:spPr>
          <a:xfrm>
            <a:off x="982133" y="764704"/>
            <a:ext cx="7704667" cy="5235112"/>
          </a:xfrm>
        </p:spPr>
        <p:txBody>
          <a:bodyPr/>
          <a:lstStyle/>
          <a:p>
            <a:r>
              <a:rPr lang="en-US" b="0" i="0" dirty="0">
                <a:solidFill>
                  <a:srgbClr val="374151"/>
                </a:solidFill>
                <a:effectLst/>
                <a:latin typeface="Söhne"/>
              </a:rPr>
              <a:t>Meaning: Non-institutional care focuses on providing personalized, individualized care and support that allows older adults to maintain their independence, dignity, and quality of life in familiar surroundings. It aims to address their physical, emotional, and social needs while promoting autonomy and self-sufficiency.</a:t>
            </a:r>
            <a:endParaRPr lang="en-IN" dirty="0"/>
          </a:p>
        </p:txBody>
      </p:sp>
    </p:spTree>
    <p:extLst>
      <p:ext uri="{BB962C8B-B14F-4D97-AF65-F5344CB8AC3E}">
        <p14:creationId xmlns:p14="http://schemas.microsoft.com/office/powerpoint/2010/main" val="352763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B87B9-346E-495C-A355-169950456B01}"/>
              </a:ext>
            </a:extLst>
          </p:cNvPr>
          <p:cNvSpPr>
            <a:spLocks noGrp="1"/>
          </p:cNvSpPr>
          <p:nvPr>
            <p:ph idx="1"/>
          </p:nvPr>
        </p:nvSpPr>
        <p:spPr>
          <a:xfrm>
            <a:off x="982133" y="548680"/>
            <a:ext cx="7704667" cy="5451136"/>
          </a:xfrm>
        </p:spPr>
        <p:txBody>
          <a:bodyPr>
            <a:normAutofit fontScale="92500" lnSpcReduction="10000"/>
          </a:bodyPr>
          <a:lstStyle/>
          <a:p>
            <a:pPr algn="l"/>
            <a:r>
              <a:rPr lang="en-US" b="0" i="0" dirty="0">
                <a:solidFill>
                  <a:srgbClr val="374151"/>
                </a:solidFill>
                <a:effectLst/>
                <a:latin typeface="Söhne"/>
              </a:rPr>
              <a:t>Characteristics:</a:t>
            </a:r>
          </a:p>
          <a:p>
            <a:pPr algn="l">
              <a:buFont typeface="+mj-lt"/>
              <a:buAutoNum type="arabicPeriod"/>
            </a:pPr>
            <a:r>
              <a:rPr lang="en-US" b="0" i="0" dirty="0">
                <a:solidFill>
                  <a:srgbClr val="374151"/>
                </a:solidFill>
                <a:effectLst/>
                <a:latin typeface="Söhne"/>
              </a:rPr>
              <a:t>Home-Based Care: Non-institutional care often involves the provision of care services directly in the older person's home, such as personal care, medication management, meal preparation, and companionship.</a:t>
            </a:r>
          </a:p>
          <a:p>
            <a:pPr algn="l">
              <a:buFont typeface="+mj-lt"/>
              <a:buAutoNum type="arabicPeriod"/>
            </a:pPr>
            <a:r>
              <a:rPr lang="en-US" b="0" i="0" dirty="0">
                <a:solidFill>
                  <a:srgbClr val="374151"/>
                </a:solidFill>
                <a:effectLst/>
                <a:latin typeface="Söhne"/>
              </a:rPr>
              <a:t>Individualized Approach: Care plans and services are tailored to the specific needs and preferences of each individual. The focus is on providing personalized care that takes into account the unique circumstances, health conditions, and goals of the older adult.</a:t>
            </a:r>
          </a:p>
          <a:p>
            <a:pPr algn="l">
              <a:buFont typeface="+mj-lt"/>
              <a:buAutoNum type="arabicPeriod"/>
            </a:pPr>
            <a:r>
              <a:rPr lang="en-US" b="0" i="0" dirty="0">
                <a:solidFill>
                  <a:srgbClr val="374151"/>
                </a:solidFill>
                <a:effectLst/>
                <a:latin typeface="Söhne"/>
              </a:rPr>
              <a:t>Emphasis on Independence: Non-institutional care seeks to support and enhance the older person's independence and ability to carry out activities of daily living (ADLs) to the best of their abilities. Caregivers provide assistance and support while encouraging the older adult's active participation in their own care.</a:t>
            </a:r>
          </a:p>
          <a:p>
            <a:endParaRPr lang="en-IN" dirty="0"/>
          </a:p>
        </p:txBody>
      </p:sp>
    </p:spTree>
    <p:extLst>
      <p:ext uri="{BB962C8B-B14F-4D97-AF65-F5344CB8AC3E}">
        <p14:creationId xmlns:p14="http://schemas.microsoft.com/office/powerpoint/2010/main" val="279702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1FF4B-EBA5-4217-BFFB-96B26BFE052E}"/>
              </a:ext>
            </a:extLst>
          </p:cNvPr>
          <p:cNvSpPr>
            <a:spLocks noGrp="1"/>
          </p:cNvSpPr>
          <p:nvPr>
            <p:ph idx="1"/>
          </p:nvPr>
        </p:nvSpPr>
        <p:spPr>
          <a:xfrm>
            <a:off x="982133" y="908720"/>
            <a:ext cx="7704667" cy="5091096"/>
          </a:xfrm>
        </p:spPr>
        <p:txBody>
          <a:bodyPr>
            <a:normAutofit/>
          </a:bodyPr>
          <a:lstStyle/>
          <a:p>
            <a:pPr marL="0" indent="0" algn="l">
              <a:buNone/>
            </a:pPr>
            <a:r>
              <a:rPr lang="en-US" b="0" i="0" dirty="0">
                <a:solidFill>
                  <a:srgbClr val="374151"/>
                </a:solidFill>
                <a:effectLst/>
                <a:latin typeface="Söhne"/>
              </a:rPr>
              <a:t>4. Family and Informal Caregiver Involvement: Non-institutional care often involves the active participation of family members, relatives, or close friends as caregivers. It recognizes and values the importance of these informal caregivers in providing care and support to the older adult.</a:t>
            </a:r>
          </a:p>
          <a:p>
            <a:pPr marL="0" indent="0" algn="l">
              <a:buNone/>
            </a:pPr>
            <a:r>
              <a:rPr lang="en-US" b="0" i="0" dirty="0">
                <a:solidFill>
                  <a:srgbClr val="374151"/>
                </a:solidFill>
                <a:effectLst/>
                <a:latin typeface="Söhne"/>
              </a:rPr>
              <a:t>5. Community Integration: Non-institutional care promotes the involvement of older adults in their local communities. It encourages engagement in social activities, access to community services, and participation in events and programs that promote social connections and overall well-being.</a:t>
            </a:r>
          </a:p>
          <a:p>
            <a:endParaRPr lang="en-IN" dirty="0"/>
          </a:p>
        </p:txBody>
      </p:sp>
    </p:spTree>
    <p:extLst>
      <p:ext uri="{BB962C8B-B14F-4D97-AF65-F5344CB8AC3E}">
        <p14:creationId xmlns:p14="http://schemas.microsoft.com/office/powerpoint/2010/main" val="376933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7D832-A698-445D-B1A3-60BA1E088BCB}"/>
              </a:ext>
            </a:extLst>
          </p:cNvPr>
          <p:cNvSpPr>
            <a:spLocks noGrp="1"/>
          </p:cNvSpPr>
          <p:nvPr>
            <p:ph idx="1"/>
          </p:nvPr>
        </p:nvSpPr>
        <p:spPr>
          <a:xfrm>
            <a:off x="982133" y="764704"/>
            <a:ext cx="7704667" cy="5235112"/>
          </a:xfrm>
        </p:spPr>
        <p:txBody>
          <a:bodyPr>
            <a:normAutofit/>
          </a:bodyPr>
          <a:lstStyle/>
          <a:p>
            <a:pPr marL="0" indent="0" algn="l">
              <a:buNone/>
            </a:pPr>
            <a:r>
              <a:rPr lang="en-US" b="0" i="0" dirty="0">
                <a:solidFill>
                  <a:srgbClr val="374151"/>
                </a:solidFill>
                <a:effectLst/>
                <a:latin typeface="Söhne"/>
              </a:rPr>
              <a:t>6. Home Health Care: Home health care provides medical services in the home, delivered by licensed healthcare professionals such as nurses, physical therapists, and occupational therapists. These services can include wound care, medication administration, physical therapy, and monitoring of chronic conditions.</a:t>
            </a:r>
          </a:p>
          <a:p>
            <a:pPr marL="0" indent="0" algn="l">
              <a:buNone/>
            </a:pPr>
            <a:r>
              <a:rPr lang="en-US" b="0" i="0" dirty="0">
                <a:solidFill>
                  <a:srgbClr val="374151"/>
                </a:solidFill>
                <a:effectLst/>
                <a:latin typeface="Söhne"/>
              </a:rPr>
              <a:t>7. Adult Day Care: Adult day care centers offer daytime programs and activities for older adults who require supervision or social engagement. Participants receive assistance with personal care, meals, and recreational activities, while their caregivers get support.</a:t>
            </a:r>
          </a:p>
          <a:p>
            <a:endParaRPr lang="en-IN" dirty="0"/>
          </a:p>
        </p:txBody>
      </p:sp>
    </p:spTree>
    <p:extLst>
      <p:ext uri="{BB962C8B-B14F-4D97-AF65-F5344CB8AC3E}">
        <p14:creationId xmlns:p14="http://schemas.microsoft.com/office/powerpoint/2010/main" val="27244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1D1D4-7DD4-4B60-8445-FB519739CBFE}"/>
              </a:ext>
            </a:extLst>
          </p:cNvPr>
          <p:cNvSpPr>
            <a:spLocks noGrp="1"/>
          </p:cNvSpPr>
          <p:nvPr>
            <p:ph idx="1"/>
          </p:nvPr>
        </p:nvSpPr>
        <p:spPr>
          <a:xfrm>
            <a:off x="982133" y="1052736"/>
            <a:ext cx="7704667" cy="4947080"/>
          </a:xfrm>
        </p:spPr>
        <p:txBody>
          <a:bodyPr>
            <a:normAutofit/>
          </a:bodyPr>
          <a:lstStyle/>
          <a:p>
            <a:pPr marL="0" indent="0" algn="l">
              <a:buNone/>
            </a:pPr>
            <a:r>
              <a:rPr lang="en-US" b="0" i="0" dirty="0">
                <a:solidFill>
                  <a:srgbClr val="374151"/>
                </a:solidFill>
                <a:effectLst/>
                <a:latin typeface="Söhne"/>
              </a:rPr>
              <a:t>8. Aging-in-Place Modifications: Non-institutional care often involves making modifications to the elderly person's home to ensure safety, accessibility, and comfort. This can include installing handrails, grab bars, wheelchair ramps, and making other adaptations to accommodate mobility limitations.</a:t>
            </a:r>
          </a:p>
          <a:p>
            <a:pPr marL="0" indent="0" algn="l">
              <a:buNone/>
            </a:pPr>
            <a:r>
              <a:rPr lang="en-US" b="0" i="0" dirty="0">
                <a:solidFill>
                  <a:srgbClr val="374151"/>
                </a:solidFill>
                <a:effectLst/>
                <a:latin typeface="Söhne"/>
              </a:rPr>
              <a:t>9. Community Support Services: Various community-based services are available to support the elderly in non-institutional settings. These can include meal delivery programs, transportation services, social and recreational programs, counseling, and support groups tailored to older adults' needs.</a:t>
            </a:r>
          </a:p>
          <a:p>
            <a:endParaRPr lang="en-IN" dirty="0"/>
          </a:p>
        </p:txBody>
      </p:sp>
    </p:spTree>
    <p:extLst>
      <p:ext uri="{BB962C8B-B14F-4D97-AF65-F5344CB8AC3E}">
        <p14:creationId xmlns:p14="http://schemas.microsoft.com/office/powerpoint/2010/main" val="364477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760106-1B13-49BF-8C17-97978EA3C269}"/>
              </a:ext>
            </a:extLst>
          </p:cNvPr>
          <p:cNvSpPr>
            <a:spLocks noGrp="1"/>
          </p:cNvSpPr>
          <p:nvPr>
            <p:ph idx="1"/>
          </p:nvPr>
        </p:nvSpPr>
        <p:spPr>
          <a:xfrm>
            <a:off x="982133" y="692696"/>
            <a:ext cx="7704667" cy="5307120"/>
          </a:xfrm>
        </p:spPr>
        <p:txBody>
          <a:bodyPr>
            <a:normAutofit/>
          </a:bodyPr>
          <a:lstStyle/>
          <a:p>
            <a:pPr marL="0" indent="0" algn="l">
              <a:buNone/>
            </a:pPr>
            <a:r>
              <a:rPr lang="en-US" b="0" i="0" dirty="0">
                <a:solidFill>
                  <a:srgbClr val="374151"/>
                </a:solidFill>
                <a:effectLst/>
                <a:latin typeface="Söhne"/>
              </a:rPr>
              <a:t>10. Telehealth and Remote Monitoring: Technological advancements have enabled remote healthcare delivery and monitoring. Telehealth services allow older adults to receive medical consultations, therapy, and monitoring from the comfort of their homes using video conferencing or remote monitoring devices.</a:t>
            </a:r>
          </a:p>
          <a:p>
            <a:pPr marL="0" indent="0" algn="l">
              <a:buNone/>
            </a:pPr>
            <a:r>
              <a:rPr lang="en-US" b="0" i="0" dirty="0">
                <a:solidFill>
                  <a:srgbClr val="374151"/>
                </a:solidFill>
                <a:effectLst/>
                <a:latin typeface="Söhne"/>
              </a:rPr>
              <a:t>11. Family and Informal Caregiving: Many older adults receive care and support from family members, relatives, or close friends. Family caregivers often provide assistance with daily activities, manage medications, accompany them to appointments, and offer emotional support.</a:t>
            </a:r>
          </a:p>
          <a:p>
            <a:endParaRPr lang="en-IN" dirty="0"/>
          </a:p>
        </p:txBody>
      </p:sp>
    </p:spTree>
    <p:extLst>
      <p:ext uri="{BB962C8B-B14F-4D97-AF65-F5344CB8AC3E}">
        <p14:creationId xmlns:p14="http://schemas.microsoft.com/office/powerpoint/2010/main" val="264363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888</TotalTime>
  <Words>698</Words>
  <Application>Microsoft Office PowerPoint</Application>
  <PresentationFormat>On-screen Show (4:3)</PresentationFormat>
  <Paragraphs>20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Cambria</vt:lpstr>
      <vt:lpstr>Corbel</vt:lpstr>
      <vt:lpstr>Söhne</vt:lpstr>
      <vt:lpstr>Parallax</vt:lpstr>
      <vt:lpstr>PowerPoint Presentation</vt:lpstr>
      <vt:lpstr>PowerPoint Presentation</vt:lpstr>
      <vt:lpstr>Non-Institutional care of elderly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- 2020</dc:title>
  <dc:creator>Dr. Senek D'Souza</dc:creator>
  <cp:lastModifiedBy>SAVITHA DSOUZA</cp:lastModifiedBy>
  <cp:revision>395</cp:revision>
  <dcterms:created xsi:type="dcterms:W3CDTF">2015-09-24T08:37:26Z</dcterms:created>
  <dcterms:modified xsi:type="dcterms:W3CDTF">2023-07-01T16:14:25Z</dcterms:modified>
</cp:coreProperties>
</file>