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00824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BF346-1E29-4C61-B64F-31E479B64AC8}"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162625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89200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3505569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3766937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3739894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1761617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149630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397113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71442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346-1E29-4C61-B64F-31E479B64AC8}"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327173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BF346-1E29-4C61-B64F-31E479B64AC8}"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7483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0BF346-1E29-4C61-B64F-31E479B64AC8}" type="datetimeFigureOut">
              <a:rPr lang="en-US" smtClean="0"/>
              <a:t>7/2/2023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417083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0BF346-1E29-4C61-B64F-31E479B64AC8}" type="datetimeFigureOut">
              <a:rPr lang="en-US" smtClean="0"/>
              <a:t>7/2/2023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18671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BF346-1E29-4C61-B64F-31E479B64AC8}" type="datetimeFigureOut">
              <a:rPr lang="en-US" smtClean="0"/>
              <a:t>7/2/2023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40972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BF346-1E29-4C61-B64F-31E479B64AC8}"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12633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BF346-1E29-4C61-B64F-31E479B64AC8}"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3643E-AC42-4C2A-8EBB-C0E694DB96BA}" type="slidenum">
              <a:rPr lang="en-US" smtClean="0"/>
              <a:t>‹#›</a:t>
            </a:fld>
            <a:endParaRPr lang="en-US"/>
          </a:p>
        </p:txBody>
      </p:sp>
    </p:spTree>
    <p:extLst>
      <p:ext uri="{BB962C8B-B14F-4D97-AF65-F5344CB8AC3E}">
        <p14:creationId xmlns:p14="http://schemas.microsoft.com/office/powerpoint/2010/main" val="2126006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20BF346-1E29-4C61-B64F-31E479B64AC8}" type="datetimeFigureOut">
              <a:rPr lang="en-US" smtClean="0"/>
              <a:t>7/2/2023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73643E-AC42-4C2A-8EBB-C0E694DB96BA}" type="slidenum">
              <a:rPr lang="en-US" smtClean="0"/>
              <a:t>‹#›</a:t>
            </a:fld>
            <a:endParaRPr lang="en-US"/>
          </a:p>
        </p:txBody>
      </p:sp>
    </p:spTree>
    <p:extLst>
      <p:ext uri="{BB962C8B-B14F-4D97-AF65-F5344CB8AC3E}">
        <p14:creationId xmlns:p14="http://schemas.microsoft.com/office/powerpoint/2010/main" val="2943651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E888-1F8A-AFBB-5D85-12A099A482B8}"/>
              </a:ext>
            </a:extLst>
          </p:cNvPr>
          <p:cNvSpPr>
            <a:spLocks noGrp="1"/>
          </p:cNvSpPr>
          <p:nvPr>
            <p:ph type="ctrTitle"/>
          </p:nvPr>
        </p:nvSpPr>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Geriatrics – Psychosocial aspects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Subtitle 2">
            <a:extLst>
              <a:ext uri="{FF2B5EF4-FFF2-40B4-BE49-F238E27FC236}">
                <a16:creationId xmlns:a16="http://schemas.microsoft.com/office/drawing/2014/main" id="{2D7EFD65-1C04-8C94-505E-94C4827F91B3}"/>
              </a:ext>
            </a:extLst>
          </p:cNvPr>
          <p:cNvSpPr>
            <a:spLocks noGrp="1"/>
          </p:cNvSpPr>
          <p:nvPr>
            <p:ph type="subTitle" idx="1"/>
          </p:nvPr>
        </p:nvSpPr>
        <p:spPr/>
        <p:txBody>
          <a:bodyPr>
            <a:normAutofit/>
          </a:bodyPr>
          <a:lstStyle/>
          <a:p>
            <a:r>
              <a:rPr lang="en-GB" dirty="0">
                <a:effectLst/>
                <a:latin typeface="Calibri" panose="020F0502020204030204" pitchFamily="34" charset="0"/>
                <a:ea typeface="Calibri" panose="020F0502020204030204" pitchFamily="34" charset="0"/>
                <a:cs typeface="Times New Roman" panose="02020603050405020304" pitchFamily="18" charset="0"/>
              </a:rPr>
              <a:t>Dependence, </a:t>
            </a:r>
            <a:r>
              <a:rPr lang="en-GB" dirty="0" err="1">
                <a:effectLst/>
                <a:latin typeface="Calibri" panose="020F0502020204030204" pitchFamily="34" charset="0"/>
                <a:ea typeface="Calibri" panose="020F0502020204030204" pitchFamily="34" charset="0"/>
                <a:cs typeface="Times New Roman" panose="02020603050405020304" pitchFamily="18" charset="0"/>
              </a:rPr>
              <a:t>Codependence</a:t>
            </a:r>
            <a:r>
              <a:rPr lang="en-GB" dirty="0">
                <a:effectLst/>
                <a:latin typeface="Calibri" panose="020F0502020204030204" pitchFamily="34" charset="0"/>
                <a:ea typeface="Calibri" panose="020F0502020204030204" pitchFamily="34" charset="0"/>
                <a:cs typeface="Times New Roman" panose="02020603050405020304" pitchFamily="18" charset="0"/>
              </a:rPr>
              <a:t>, and Independence/Competence</a:t>
            </a:r>
            <a:endParaRPr lang="en-US" dirty="0"/>
          </a:p>
        </p:txBody>
      </p:sp>
    </p:spTree>
    <p:extLst>
      <p:ext uri="{BB962C8B-B14F-4D97-AF65-F5344CB8AC3E}">
        <p14:creationId xmlns:p14="http://schemas.microsoft.com/office/powerpoint/2010/main" val="1508039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B2F0E-DF85-1A0B-02B5-97B37438C013}"/>
              </a:ext>
            </a:extLst>
          </p:cNvPr>
          <p:cNvSpPr>
            <a:spLocks noGrp="1"/>
          </p:cNvSpPr>
          <p:nvPr>
            <p:ph type="title"/>
          </p:nvPr>
        </p:nvSpPr>
        <p:spPr/>
        <p:txBody>
          <a:bodyPr/>
          <a:lstStyle/>
          <a:p>
            <a:r>
              <a:rPr lang="en-US" dirty="0"/>
              <a:t>Topics covered</a:t>
            </a:r>
          </a:p>
        </p:txBody>
      </p:sp>
      <p:sp>
        <p:nvSpPr>
          <p:cNvPr id="3" name="Content Placeholder 2">
            <a:extLst>
              <a:ext uri="{FF2B5EF4-FFF2-40B4-BE49-F238E27FC236}">
                <a16:creationId xmlns:a16="http://schemas.microsoft.com/office/drawing/2014/main" id="{AA7715E0-DDCD-A996-96B3-E89F94451025}"/>
              </a:ext>
            </a:extLst>
          </p:cNvPr>
          <p:cNvSpPr>
            <a:spLocks noGrp="1"/>
          </p:cNvSpPr>
          <p:nvPr>
            <p:ph idx="1"/>
          </p:nvPr>
        </p:nvSpPr>
        <p:spPr/>
        <p:txBody>
          <a:bodyPr/>
          <a:lstStyle/>
          <a:p>
            <a:pPr marL="457200" indent="-457200">
              <a:buFont typeface="+mj-lt"/>
              <a:buAutoNum type="arabicPeriod"/>
            </a:pPr>
            <a:r>
              <a:rPr lang="en-US" dirty="0"/>
              <a:t>Dependence</a:t>
            </a:r>
          </a:p>
          <a:p>
            <a:pPr marL="457200" indent="-457200">
              <a:buFont typeface="+mj-lt"/>
              <a:buAutoNum type="arabicPeriod"/>
            </a:pPr>
            <a:r>
              <a:rPr lang="en-US" dirty="0"/>
              <a:t>Codependence</a:t>
            </a:r>
          </a:p>
          <a:p>
            <a:pPr marL="457200" indent="-457200">
              <a:buFont typeface="+mj-lt"/>
              <a:buAutoNum type="arabicPeriod"/>
            </a:pPr>
            <a:r>
              <a:rPr lang="en-US" dirty="0"/>
              <a:t>Increasing Independence or Competency of the Elderly</a:t>
            </a:r>
          </a:p>
        </p:txBody>
      </p:sp>
    </p:spTree>
    <p:extLst>
      <p:ext uri="{BB962C8B-B14F-4D97-AF65-F5344CB8AC3E}">
        <p14:creationId xmlns:p14="http://schemas.microsoft.com/office/powerpoint/2010/main" val="169437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4B76-060D-5C21-29D8-908BA8385FB1}"/>
              </a:ext>
            </a:extLst>
          </p:cNvPr>
          <p:cNvSpPr>
            <a:spLocks noGrp="1"/>
          </p:cNvSpPr>
          <p:nvPr>
            <p:ph type="title"/>
          </p:nvPr>
        </p:nvSpPr>
        <p:spPr/>
        <p:txBody>
          <a:bodyPr/>
          <a:lstStyle/>
          <a:p>
            <a:r>
              <a:rPr lang="en-US" dirty="0"/>
              <a:t>1. Dependence - Meaning</a:t>
            </a:r>
          </a:p>
        </p:txBody>
      </p:sp>
      <p:sp>
        <p:nvSpPr>
          <p:cNvPr id="3" name="Content Placeholder 2">
            <a:extLst>
              <a:ext uri="{FF2B5EF4-FFF2-40B4-BE49-F238E27FC236}">
                <a16:creationId xmlns:a16="http://schemas.microsoft.com/office/drawing/2014/main" id="{056F4966-8077-7C0E-A67B-E1DB6E347A70}"/>
              </a:ext>
            </a:extLst>
          </p:cNvPr>
          <p:cNvSpPr>
            <a:spLocks noGrp="1"/>
          </p:cNvSpPr>
          <p:nvPr>
            <p:ph idx="1"/>
          </p:nvPr>
        </p:nvSpPr>
        <p:spPr/>
        <p:txBody>
          <a:bodyPr/>
          <a:lstStyle/>
          <a:p>
            <a:pPr marL="0" indent="0">
              <a:buNone/>
            </a:pPr>
            <a:r>
              <a:rPr lang="en-US" dirty="0"/>
              <a:t>Meaning</a:t>
            </a:r>
          </a:p>
          <a:p>
            <a:r>
              <a:rPr lang="en-US" dirty="0"/>
              <a:t>Dependence in an elderly person implies that he or she will not be able to undertake his or her responsibility without the help of others. </a:t>
            </a:r>
          </a:p>
        </p:txBody>
      </p:sp>
    </p:spTree>
    <p:extLst>
      <p:ext uri="{BB962C8B-B14F-4D97-AF65-F5344CB8AC3E}">
        <p14:creationId xmlns:p14="http://schemas.microsoft.com/office/powerpoint/2010/main" val="113331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D6C2-76BA-E211-53EB-8F4EC742EFC9}"/>
              </a:ext>
            </a:extLst>
          </p:cNvPr>
          <p:cNvSpPr>
            <a:spLocks noGrp="1"/>
          </p:cNvSpPr>
          <p:nvPr>
            <p:ph type="title"/>
          </p:nvPr>
        </p:nvSpPr>
        <p:spPr/>
        <p:txBody>
          <a:bodyPr/>
          <a:lstStyle/>
          <a:p>
            <a:r>
              <a:rPr lang="en-US" dirty="0"/>
              <a:t>Dependence – Types </a:t>
            </a:r>
          </a:p>
        </p:txBody>
      </p:sp>
      <p:sp>
        <p:nvSpPr>
          <p:cNvPr id="3" name="Content Placeholder 2">
            <a:extLst>
              <a:ext uri="{FF2B5EF4-FFF2-40B4-BE49-F238E27FC236}">
                <a16:creationId xmlns:a16="http://schemas.microsoft.com/office/drawing/2014/main" id="{2E838B04-D172-ACB2-EA75-5ABC4F3C3945}"/>
              </a:ext>
            </a:extLst>
          </p:cNvPr>
          <p:cNvSpPr>
            <a:spLocks noGrp="1"/>
          </p:cNvSpPr>
          <p:nvPr>
            <p:ph idx="1"/>
          </p:nvPr>
        </p:nvSpPr>
        <p:spPr/>
        <p:txBody>
          <a:bodyPr>
            <a:normAutofit fontScale="85000" lnSpcReduction="20000"/>
          </a:bodyPr>
          <a:lstStyle/>
          <a:p>
            <a:pPr marL="0" indent="0">
              <a:buNone/>
            </a:pPr>
            <a:endParaRPr lang="en-US" dirty="0"/>
          </a:p>
          <a:p>
            <a:pPr marL="0" indent="0">
              <a:buNone/>
            </a:pPr>
            <a:endParaRPr lang="en-US" dirty="0"/>
          </a:p>
          <a:p>
            <a:pPr marL="457200" indent="-457200">
              <a:buFont typeface="+mj-lt"/>
              <a:buAutoNum type="arabicPeriod"/>
            </a:pPr>
            <a:r>
              <a:rPr lang="en-US" dirty="0"/>
              <a:t>Physical Dependency: This dependency arises from the simple fact that in the process of advanced age, muscle strength inevitably diminishes, sensory acuity decreases, reflexes are slower, co-ordination is poorer and the general level of energy is lower. The ordinary chores of living - personal self care and grooming, keeping up one's living quarters, preparing or securing food. transporting oneself from place to place, shopping, participating in social functions etc. become increasingly difficult, strenuous and eventually impossible to perform entirely without did. If an elderly person is suffering from an illness, the physical dependency becomes greater.</a:t>
            </a:r>
          </a:p>
          <a:p>
            <a:pPr marL="457200" indent="-457200">
              <a:buFont typeface="+mj-lt"/>
              <a:buAutoNum type="arabicPeriod"/>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26655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BF898-A02F-1101-DB45-0259E3FBB667}"/>
              </a:ext>
            </a:extLst>
          </p:cNvPr>
          <p:cNvSpPr>
            <a:spLocks noGrp="1"/>
          </p:cNvSpPr>
          <p:nvPr>
            <p:ph type="title"/>
          </p:nvPr>
        </p:nvSpPr>
        <p:spPr/>
        <p:txBody>
          <a:bodyPr/>
          <a:lstStyle/>
          <a:p>
            <a:r>
              <a:rPr lang="en-US" dirty="0"/>
              <a:t>Dependence – Types </a:t>
            </a:r>
          </a:p>
        </p:txBody>
      </p:sp>
      <p:sp>
        <p:nvSpPr>
          <p:cNvPr id="3" name="Content Placeholder 2">
            <a:extLst>
              <a:ext uri="{FF2B5EF4-FFF2-40B4-BE49-F238E27FC236}">
                <a16:creationId xmlns:a16="http://schemas.microsoft.com/office/drawing/2014/main" id="{87049197-2468-D343-B49B-5120AD9F4EAC}"/>
              </a:ext>
            </a:extLst>
          </p:cNvPr>
          <p:cNvSpPr>
            <a:spLocks noGrp="1"/>
          </p:cNvSpPr>
          <p:nvPr>
            <p:ph idx="1"/>
          </p:nvPr>
        </p:nvSpPr>
        <p:spPr/>
        <p:txBody>
          <a:bodyPr/>
          <a:lstStyle/>
          <a:p>
            <a:pPr marL="457200" indent="-457200">
              <a:buFont typeface="+mj-lt"/>
              <a:buAutoNum type="arabicPeriod" startAt="2"/>
            </a:pPr>
            <a:r>
              <a:rPr lang="en-US" dirty="0"/>
              <a:t>Economic Dependency: Suddenly from being an earning person or the spouse of an earning member the </a:t>
            </a:r>
            <a:r>
              <a:rPr lang="en-US" dirty="0" err="1"/>
              <a:t>elduly</a:t>
            </a:r>
            <a:r>
              <a:rPr lang="en-US" dirty="0"/>
              <a:t> has to survive </a:t>
            </a:r>
            <a:r>
              <a:rPr lang="en-US" dirty="0" err="1"/>
              <a:t>e~ther</a:t>
            </a:r>
            <a:r>
              <a:rPr lang="en-US" dirty="0"/>
              <a:t> on pension, or from money coming in from children and other younger relative\. He thus become5 economically dependent.</a:t>
            </a:r>
          </a:p>
        </p:txBody>
      </p:sp>
    </p:spTree>
    <p:extLst>
      <p:ext uri="{BB962C8B-B14F-4D97-AF65-F5344CB8AC3E}">
        <p14:creationId xmlns:p14="http://schemas.microsoft.com/office/powerpoint/2010/main" val="3937148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F1FCF-E13B-36BA-692C-E1AAC8140C38}"/>
              </a:ext>
            </a:extLst>
          </p:cNvPr>
          <p:cNvSpPr>
            <a:spLocks noGrp="1"/>
          </p:cNvSpPr>
          <p:nvPr>
            <p:ph type="title"/>
          </p:nvPr>
        </p:nvSpPr>
        <p:spPr/>
        <p:txBody>
          <a:bodyPr/>
          <a:lstStyle/>
          <a:p>
            <a:r>
              <a:rPr lang="en-US" dirty="0"/>
              <a:t>Dependence – Types </a:t>
            </a:r>
          </a:p>
        </p:txBody>
      </p:sp>
      <p:sp>
        <p:nvSpPr>
          <p:cNvPr id="3" name="Content Placeholder 2">
            <a:extLst>
              <a:ext uri="{FF2B5EF4-FFF2-40B4-BE49-F238E27FC236}">
                <a16:creationId xmlns:a16="http://schemas.microsoft.com/office/drawing/2014/main" id="{3A0A00CA-033A-299A-0D0F-A94E68610EE3}"/>
              </a:ext>
            </a:extLst>
          </p:cNvPr>
          <p:cNvSpPr>
            <a:spLocks noGrp="1"/>
          </p:cNvSpPr>
          <p:nvPr>
            <p:ph idx="1"/>
          </p:nvPr>
        </p:nvSpPr>
        <p:spPr/>
        <p:txBody>
          <a:bodyPr/>
          <a:lstStyle/>
          <a:p>
            <a:pPr marL="457200" indent="-457200">
              <a:buFont typeface="+mj-lt"/>
              <a:buAutoNum type="arabicPeriod" startAt="3"/>
            </a:pPr>
            <a:r>
              <a:rPr lang="en-US" dirty="0"/>
              <a:t>Mental dependency: Mental dependency arises from the decline in the power of mental ability paralleling the decline in physical power, but occurring more slowly or not reaching such magnitude as to be seen as a source of dependency which is not observed till quite advanced old age, or in some cases never. Some functional decline in the central nervous system brings in varying marked deficits in memory, orientation, comprehension and judgement. </a:t>
            </a:r>
          </a:p>
        </p:txBody>
      </p:sp>
    </p:spTree>
    <p:extLst>
      <p:ext uri="{BB962C8B-B14F-4D97-AF65-F5344CB8AC3E}">
        <p14:creationId xmlns:p14="http://schemas.microsoft.com/office/powerpoint/2010/main" val="348871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6EFF-55ED-3798-F739-A2D0F1FB93D6}"/>
              </a:ext>
            </a:extLst>
          </p:cNvPr>
          <p:cNvSpPr>
            <a:spLocks noGrp="1"/>
          </p:cNvSpPr>
          <p:nvPr>
            <p:ph type="title"/>
          </p:nvPr>
        </p:nvSpPr>
        <p:spPr/>
        <p:txBody>
          <a:bodyPr/>
          <a:lstStyle/>
          <a:p>
            <a:r>
              <a:rPr lang="en-US" dirty="0"/>
              <a:t>Dependence – Types </a:t>
            </a:r>
          </a:p>
        </p:txBody>
      </p:sp>
      <p:sp>
        <p:nvSpPr>
          <p:cNvPr id="3" name="Content Placeholder 2">
            <a:extLst>
              <a:ext uri="{FF2B5EF4-FFF2-40B4-BE49-F238E27FC236}">
                <a16:creationId xmlns:a16="http://schemas.microsoft.com/office/drawing/2014/main" id="{C132F65F-863A-22F1-3667-5990F8952B59}"/>
              </a:ext>
            </a:extLst>
          </p:cNvPr>
          <p:cNvSpPr>
            <a:spLocks noGrp="1"/>
          </p:cNvSpPr>
          <p:nvPr>
            <p:ph idx="1"/>
          </p:nvPr>
        </p:nvSpPr>
        <p:spPr/>
        <p:txBody>
          <a:bodyPr/>
          <a:lstStyle/>
          <a:p>
            <a:pPr marL="457200" indent="-457200">
              <a:buFont typeface="+mj-lt"/>
              <a:buAutoNum type="arabicPeriod" startAt="4"/>
            </a:pPr>
            <a:r>
              <a:rPr lang="en-US" dirty="0"/>
              <a:t>Social Dependency: With advancing age, there is loss of known and loved ones and gradually loss of social participation occurs. This may lead to social isolation and dependency. </a:t>
            </a:r>
          </a:p>
        </p:txBody>
      </p:sp>
    </p:spTree>
    <p:extLst>
      <p:ext uri="{BB962C8B-B14F-4D97-AF65-F5344CB8AC3E}">
        <p14:creationId xmlns:p14="http://schemas.microsoft.com/office/powerpoint/2010/main" val="301200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A943-A0D8-7438-0D77-9B1701DB74C1}"/>
              </a:ext>
            </a:extLst>
          </p:cNvPr>
          <p:cNvSpPr>
            <a:spLocks noGrp="1"/>
          </p:cNvSpPr>
          <p:nvPr>
            <p:ph type="title"/>
          </p:nvPr>
        </p:nvSpPr>
        <p:spPr/>
        <p:txBody>
          <a:bodyPr/>
          <a:lstStyle/>
          <a:p>
            <a:r>
              <a:rPr lang="en-US" dirty="0"/>
              <a:t>2. Codependency </a:t>
            </a:r>
          </a:p>
        </p:txBody>
      </p:sp>
      <p:sp>
        <p:nvSpPr>
          <p:cNvPr id="3" name="Content Placeholder 2">
            <a:extLst>
              <a:ext uri="{FF2B5EF4-FFF2-40B4-BE49-F238E27FC236}">
                <a16:creationId xmlns:a16="http://schemas.microsoft.com/office/drawing/2014/main" id="{42EDF99B-4611-ABDB-2D37-3958B046893D}"/>
              </a:ext>
            </a:extLst>
          </p:cNvPr>
          <p:cNvSpPr>
            <a:spLocks noGrp="1"/>
          </p:cNvSpPr>
          <p:nvPr>
            <p:ph idx="1"/>
          </p:nvPr>
        </p:nvSpPr>
        <p:spPr/>
        <p:txBody>
          <a:bodyPr/>
          <a:lstStyle/>
          <a:p>
            <a:r>
              <a:rPr lang="en-US" b="0" i="0" dirty="0">
                <a:solidFill>
                  <a:srgbClr val="333333"/>
                </a:solidFill>
                <a:effectLst/>
                <a:latin typeface="Georgia" panose="02040502050405020303" pitchFamily="18" charset="0"/>
              </a:rPr>
              <a:t>Codependency can be described as devoting all your emotional and mental energy to another person at the expense of your own health. In this it could be the social worker or health care worker providing care for the elderly. </a:t>
            </a:r>
          </a:p>
          <a:p>
            <a:endParaRPr lang="en-US" dirty="0">
              <a:solidFill>
                <a:srgbClr val="333333"/>
              </a:solidFill>
              <a:latin typeface="Georgia" panose="02040502050405020303" pitchFamily="18" charset="0"/>
            </a:endParaRPr>
          </a:p>
          <a:p>
            <a:r>
              <a:rPr lang="en-US" dirty="0">
                <a:solidFill>
                  <a:srgbClr val="333333"/>
                </a:solidFill>
                <a:latin typeface="Georgia" panose="02040502050405020303" pitchFamily="18" charset="0"/>
              </a:rPr>
              <a:t>It can negatively affect the relationship between the caregiver and the patient. </a:t>
            </a:r>
            <a:endParaRPr lang="en-US" dirty="0"/>
          </a:p>
        </p:txBody>
      </p:sp>
    </p:spTree>
    <p:extLst>
      <p:ext uri="{BB962C8B-B14F-4D97-AF65-F5344CB8AC3E}">
        <p14:creationId xmlns:p14="http://schemas.microsoft.com/office/powerpoint/2010/main" val="3755919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B727-F641-4FB0-976E-7FF507C16D37}"/>
              </a:ext>
            </a:extLst>
          </p:cNvPr>
          <p:cNvSpPr>
            <a:spLocks noGrp="1"/>
          </p:cNvSpPr>
          <p:nvPr>
            <p:ph type="title"/>
          </p:nvPr>
        </p:nvSpPr>
        <p:spPr/>
        <p:txBody>
          <a:bodyPr/>
          <a:lstStyle/>
          <a:p>
            <a:r>
              <a:rPr lang="en-US" dirty="0"/>
              <a:t>	3. Independence/Competence</a:t>
            </a:r>
          </a:p>
        </p:txBody>
      </p:sp>
      <p:sp>
        <p:nvSpPr>
          <p:cNvPr id="3" name="Content Placeholder 2">
            <a:extLst>
              <a:ext uri="{FF2B5EF4-FFF2-40B4-BE49-F238E27FC236}">
                <a16:creationId xmlns:a16="http://schemas.microsoft.com/office/drawing/2014/main" id="{A324F248-1F97-082B-A625-A1E59CCF691E}"/>
              </a:ext>
            </a:extLst>
          </p:cNvPr>
          <p:cNvSpPr>
            <a:spLocks noGrp="1"/>
          </p:cNvSpPr>
          <p:nvPr>
            <p:ph idx="1"/>
          </p:nvPr>
        </p:nvSpPr>
        <p:spPr>
          <a:xfrm>
            <a:off x="1366888" y="2083324"/>
            <a:ext cx="10558020" cy="4374037"/>
          </a:xfrm>
        </p:spPr>
        <p:txBody>
          <a:bodyPr>
            <a:normAutofit fontScale="70000" lnSpcReduction="20000"/>
          </a:bodyPr>
          <a:lstStyle/>
          <a:p>
            <a:pPr marL="0" indent="0">
              <a:buNone/>
            </a:pPr>
            <a:r>
              <a:rPr lang="en-US" dirty="0"/>
              <a:t>Improving Independence and Competence of Elderly can be done in 3 ways:</a:t>
            </a:r>
          </a:p>
          <a:p>
            <a:pPr marL="0" indent="0">
              <a:buNone/>
            </a:pPr>
            <a:endParaRPr lang="en-US" dirty="0"/>
          </a:p>
          <a:p>
            <a:r>
              <a:rPr lang="en-US" b="1" u="sng" dirty="0"/>
              <a:t>Improving physical activity</a:t>
            </a:r>
          </a:p>
          <a:p>
            <a:pPr marL="0" indent="0">
              <a:buNone/>
            </a:pPr>
            <a:r>
              <a:rPr lang="en-US" dirty="0"/>
              <a:t>Physical activities must be adopted early in life, rather than initiated in old age. However, an elderly may also begin by starting an appropriate physical activity</a:t>
            </a:r>
          </a:p>
          <a:p>
            <a:r>
              <a:rPr lang="en-US" b="1" u="sng" dirty="0"/>
              <a:t>Having leisure activity </a:t>
            </a:r>
          </a:p>
          <a:p>
            <a:pPr marL="0" indent="0">
              <a:buNone/>
            </a:pPr>
            <a:r>
              <a:rPr lang="en-US" dirty="0"/>
              <a:t>Leisure Activity is a central focus during old age: Leisure activities of elderly are as diverse as the population itself. Activities that range from watching television to caring for grandchildren, they serve many purposes. While some activities are purely enjoyable, others fulfill higher cognitive or psychological needs. </a:t>
            </a:r>
          </a:p>
          <a:p>
            <a:pPr marL="457200" indent="-457200">
              <a:buFont typeface="+mj-lt"/>
              <a:buAutoNum type="arabicPeriod"/>
            </a:pPr>
            <a:endParaRPr lang="en-US" dirty="0"/>
          </a:p>
          <a:p>
            <a:r>
              <a:rPr lang="en-US" b="1" u="sng" dirty="0"/>
              <a:t>Undertaking a productive activity</a:t>
            </a:r>
          </a:p>
          <a:p>
            <a:pPr marL="0" indent="0">
              <a:buNone/>
            </a:pPr>
            <a:r>
              <a:rPr lang="en-US" dirty="0"/>
              <a:t>One type of Productive activity that the elderly may choose is volunteering. It offers productive roles in a variety of settings that can provide the older persons with feelings of usefulness, mental challenge, and social integration. These can result in elderly feeling that they are productive members of the society, and lead to the older persons being valued by the larger society.</a:t>
            </a:r>
          </a:p>
          <a:p>
            <a:endParaRPr lang="en-US" dirty="0"/>
          </a:p>
        </p:txBody>
      </p:sp>
    </p:spTree>
    <p:extLst>
      <p:ext uri="{BB962C8B-B14F-4D97-AF65-F5344CB8AC3E}">
        <p14:creationId xmlns:p14="http://schemas.microsoft.com/office/powerpoint/2010/main" val="4220219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69</TotalTime>
  <Words>570</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Georgia</vt:lpstr>
      <vt:lpstr>Parallax</vt:lpstr>
      <vt:lpstr>Geriatrics – Psychosocial aspects </vt:lpstr>
      <vt:lpstr>Topics covered</vt:lpstr>
      <vt:lpstr>1. Dependence - Meaning</vt:lpstr>
      <vt:lpstr>Dependence – Types </vt:lpstr>
      <vt:lpstr>Dependence – Types </vt:lpstr>
      <vt:lpstr>Dependence – Types </vt:lpstr>
      <vt:lpstr>Dependence – Types </vt:lpstr>
      <vt:lpstr>2. Codependency </vt:lpstr>
      <vt:lpstr> 3. Independence/Competence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Geriatrics – Psychosocial aspects </dc:title>
  <dc:creator>Lenovo</dc:creator>
  <cp:lastModifiedBy>SAVITHA DSOUZA</cp:lastModifiedBy>
  <cp:revision>15</cp:revision>
  <dcterms:created xsi:type="dcterms:W3CDTF">2023-06-30T05:58:54Z</dcterms:created>
  <dcterms:modified xsi:type="dcterms:W3CDTF">2023-07-02T13:04:02Z</dcterms:modified>
</cp:coreProperties>
</file>