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434E856-0307-4A4C-BF88-EAADFED02471}" type="datetimeFigureOut">
              <a:rPr lang="en-US" smtClean="0"/>
              <a:t>7/2/2023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40317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34E856-0307-4A4C-BF88-EAADFED02471}"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12789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434E856-0307-4A4C-BF88-EAADFED0247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1384735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434E856-0307-4A4C-BF88-EAADFED0247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2588321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34E856-0307-4A4C-BF88-EAADFED0247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924919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434E856-0307-4A4C-BF88-EAADFED02471}" type="datetimeFigureOut">
              <a:rPr lang="en-US" smtClean="0"/>
              <a:t>7/2/2023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2202635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434E856-0307-4A4C-BF88-EAADFED02471}" type="datetimeFigureOut">
              <a:rPr lang="en-US" smtClean="0"/>
              <a:t>7/2/2023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4281269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434E856-0307-4A4C-BF88-EAADFED0247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2328948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434E856-0307-4A4C-BF88-EAADFED0247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27244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34E856-0307-4A4C-BF88-EAADFED0247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081183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34E856-0307-4A4C-BF88-EAADFED0247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42969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34E856-0307-4A4C-BF88-EAADFED02471}"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258168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34E856-0307-4A4C-BF88-EAADFED02471}" type="datetimeFigureOut">
              <a:rPr lang="en-US" smtClean="0"/>
              <a:t>7/2/2023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38897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34E856-0307-4A4C-BF88-EAADFED02471}" type="datetimeFigureOut">
              <a:rPr lang="en-US" smtClean="0"/>
              <a:t>7/2/2023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337978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4E856-0307-4A4C-BF88-EAADFED02471}" type="datetimeFigureOut">
              <a:rPr lang="en-US" smtClean="0"/>
              <a:t>7/2/2023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424397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34E856-0307-4A4C-BF88-EAADFED02471}"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12848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34E856-0307-4A4C-BF88-EAADFED02471}"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CDAC0C-6241-4BDA-9292-861A658346B6}" type="slidenum">
              <a:rPr lang="en-US" smtClean="0"/>
              <a:t>‹#›</a:t>
            </a:fld>
            <a:endParaRPr lang="en-US"/>
          </a:p>
        </p:txBody>
      </p:sp>
    </p:spTree>
    <p:extLst>
      <p:ext uri="{BB962C8B-B14F-4D97-AF65-F5344CB8AC3E}">
        <p14:creationId xmlns:p14="http://schemas.microsoft.com/office/powerpoint/2010/main" val="75822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434E856-0307-4A4C-BF88-EAADFED02471}" type="datetimeFigureOut">
              <a:rPr lang="en-US" smtClean="0"/>
              <a:t>7/2/2023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6CDAC0C-6241-4BDA-9292-861A658346B6}" type="slidenum">
              <a:rPr lang="en-US" smtClean="0"/>
              <a:t>‹#›</a:t>
            </a:fld>
            <a:endParaRPr lang="en-US"/>
          </a:p>
        </p:txBody>
      </p:sp>
    </p:spTree>
    <p:extLst>
      <p:ext uri="{BB962C8B-B14F-4D97-AF65-F5344CB8AC3E}">
        <p14:creationId xmlns:p14="http://schemas.microsoft.com/office/powerpoint/2010/main" val="3032229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74BBB-4433-9434-A63A-64B959CBD4CE}"/>
              </a:ext>
            </a:extLst>
          </p:cNvPr>
          <p:cNvSpPr>
            <a:spLocks noGrp="1"/>
          </p:cNvSpPr>
          <p:nvPr>
            <p:ph type="ctrTitle"/>
          </p:nvPr>
        </p:nvSpPr>
        <p:spPr/>
        <p:txBody>
          <a:bodyPr/>
          <a:lstStyle/>
          <a:p>
            <a:r>
              <a:rPr lang="en-US" dirty="0"/>
              <a:t>Unit 3</a:t>
            </a:r>
          </a:p>
        </p:txBody>
      </p:sp>
      <p:sp>
        <p:nvSpPr>
          <p:cNvPr id="3" name="Subtitle 2">
            <a:extLst>
              <a:ext uri="{FF2B5EF4-FFF2-40B4-BE49-F238E27FC236}">
                <a16:creationId xmlns:a16="http://schemas.microsoft.com/office/drawing/2014/main" id="{97E4D8A1-38B3-109A-5F14-FE553B250347}"/>
              </a:ext>
            </a:extLst>
          </p:cNvPr>
          <p:cNvSpPr>
            <a:spLocks noGrp="1"/>
          </p:cNvSpPr>
          <p:nvPr>
            <p:ph type="subTitle"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Consent, Reporting &amp; Documentation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27198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BCF3B-0C1C-D6AE-A86A-3B5E694DB428}"/>
              </a:ext>
            </a:extLst>
          </p:cNvPr>
          <p:cNvSpPr>
            <a:spLocks noGrp="1"/>
          </p:cNvSpPr>
          <p:nvPr>
            <p:ph type="title"/>
          </p:nvPr>
        </p:nvSpPr>
        <p:spPr/>
        <p:txBody>
          <a:bodyPr/>
          <a:lstStyle/>
          <a:p>
            <a:r>
              <a:rPr lang="en-US" dirty="0"/>
              <a:t>Some Guideline for Recording &amp; Documentation</a:t>
            </a:r>
          </a:p>
        </p:txBody>
      </p:sp>
      <p:sp>
        <p:nvSpPr>
          <p:cNvPr id="3" name="Content Placeholder 2">
            <a:extLst>
              <a:ext uri="{FF2B5EF4-FFF2-40B4-BE49-F238E27FC236}">
                <a16:creationId xmlns:a16="http://schemas.microsoft.com/office/drawing/2014/main" id="{95159186-476E-C7E1-B289-A9B892E655A7}"/>
              </a:ext>
            </a:extLst>
          </p:cNvPr>
          <p:cNvSpPr>
            <a:spLocks noGrp="1"/>
          </p:cNvSpPr>
          <p:nvPr>
            <p:ph idx="1"/>
          </p:nvPr>
        </p:nvSpPr>
        <p:spPr>
          <a:xfrm>
            <a:off x="1154954" y="2243579"/>
            <a:ext cx="10072370" cy="4458879"/>
          </a:xfrm>
        </p:spPr>
        <p:txBody>
          <a:bodyPr>
            <a:normAutofit fontScale="62500" lnSpcReduction="20000"/>
          </a:bodyPr>
          <a:lstStyle/>
          <a:p>
            <a:r>
              <a:rPr lang="en-US" dirty="0"/>
              <a:t>Stick with the facts. Recorded information should be factual, accurate, objective and necessary.</a:t>
            </a:r>
          </a:p>
          <a:p>
            <a:r>
              <a:rPr lang="en-US" dirty="0"/>
              <a:t>Recorded information should be clear, concise, and specific. • Clarity of language: Practitioners should use clear, specific, unambiguous, and precise wording. </a:t>
            </a:r>
          </a:p>
          <a:p>
            <a:r>
              <a:rPr lang="en-US" dirty="0"/>
              <a:t> Services provided should be clearly identified. </a:t>
            </a:r>
          </a:p>
          <a:p>
            <a:r>
              <a:rPr lang="en-US" dirty="0"/>
              <a:t>Assessment of the client-situation-problem/concern should be necessary component of case records. Mention treatment/problem-solving interventions provided - based on professional assessment that can be supported with evidence</a:t>
            </a:r>
          </a:p>
          <a:p>
            <a:r>
              <a:rPr lang="en-US" dirty="0"/>
              <a:t>Timely : Records should be written down when the worker’s memory is clear of the events. Few social workers relish the task of documentation, whether for clinical, supervisory, management, or administrative purposes. Documentation takes time and often looms as an onerous task—a necessary evil associated with professional life. As a result, social workers sometimes put off documenting their observations, decisions and actions. Delayed documentation can compromise the credibility of social workers’ claims about what is reflected in the notes. </a:t>
            </a:r>
          </a:p>
          <a:p>
            <a:r>
              <a:rPr lang="en-US" dirty="0"/>
              <a:t>Avoiding advance Documentation. In an effort to save time and expedite documentation, social workers occasionally record notes in advance of an intervention or event. </a:t>
            </a:r>
          </a:p>
          <a:p>
            <a:r>
              <a:rPr lang="en-US" dirty="0"/>
              <a:t>Do not air agency’s dirty laundry. Details concerning understaffed programs or personal opinions about the competence of a colleague do not belong in a client’s record.</a:t>
            </a:r>
          </a:p>
          <a:p>
            <a:r>
              <a:rPr lang="en-US" dirty="0"/>
              <a:t>Ensure confidentiality of records, whether stored as paper files or as electronic data. Some social workers maintain separate records for sensitive information that must be protected and joint files for more routine assessments and summaries of services provided. For example, the elderly patient reveals about an extra marital affair.</a:t>
            </a:r>
          </a:p>
          <a:p>
            <a:r>
              <a:rPr lang="en-US" dirty="0"/>
              <a:t>Records should reflect the worker’s competence, thoughtfulness, decision-making ability, and capacity to weigh available options, rationale for treatment selection and knowledge of clinically, ethically and legally relevant matters. These should also help in identifying the worker’s errors so that the same may be rectified. </a:t>
            </a:r>
          </a:p>
          <a:p>
            <a:r>
              <a:rPr lang="en-US" dirty="0"/>
              <a:t>Do not alter records if hindsight brings up some gaps or errors in practice.</a:t>
            </a:r>
          </a:p>
        </p:txBody>
      </p:sp>
    </p:spTree>
    <p:extLst>
      <p:ext uri="{BB962C8B-B14F-4D97-AF65-F5344CB8AC3E}">
        <p14:creationId xmlns:p14="http://schemas.microsoft.com/office/powerpoint/2010/main" val="4205111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AD9B-FC17-71BA-AF58-894D86F2CE61}"/>
              </a:ext>
            </a:extLst>
          </p:cNvPr>
          <p:cNvSpPr>
            <a:spLocks noGrp="1"/>
          </p:cNvSpPr>
          <p:nvPr>
            <p:ph type="title"/>
          </p:nvPr>
        </p:nvSpPr>
        <p:spPr/>
        <p:txBody>
          <a:bodyPr/>
          <a:lstStyle/>
          <a:p>
            <a:r>
              <a:rPr lang="en-US" dirty="0"/>
              <a:t>Consent </a:t>
            </a:r>
          </a:p>
        </p:txBody>
      </p:sp>
      <p:sp>
        <p:nvSpPr>
          <p:cNvPr id="3" name="Content Placeholder 2">
            <a:extLst>
              <a:ext uri="{FF2B5EF4-FFF2-40B4-BE49-F238E27FC236}">
                <a16:creationId xmlns:a16="http://schemas.microsoft.com/office/drawing/2014/main" id="{281F4C65-9103-58D3-1FED-4851ABC9E2E9}"/>
              </a:ext>
            </a:extLst>
          </p:cNvPr>
          <p:cNvSpPr>
            <a:spLocks noGrp="1"/>
          </p:cNvSpPr>
          <p:nvPr>
            <p:ph idx="1"/>
          </p:nvPr>
        </p:nvSpPr>
        <p:spPr/>
        <p:txBody>
          <a:bodyPr/>
          <a:lstStyle/>
          <a:p>
            <a:r>
              <a:rPr lang="en-US" b="0" i="0" dirty="0">
                <a:solidFill>
                  <a:srgbClr val="202124"/>
                </a:solidFill>
                <a:effectLst/>
                <a:latin typeface="Google Sans"/>
              </a:rPr>
              <a:t>Most aging patients are competent to provide consent for medical care. </a:t>
            </a:r>
          </a:p>
          <a:p>
            <a:r>
              <a:rPr lang="en-US" b="0" i="0" dirty="0">
                <a:solidFill>
                  <a:srgbClr val="202124"/>
                </a:solidFill>
                <a:effectLst/>
                <a:latin typeface="Google Sans"/>
              </a:rPr>
              <a:t>The purpose of informed consent is to promote autonomy, to protect a patient from undesired treatment, and to help the patient to make appropriate medical care decisions that correlate with his or her personal values.</a:t>
            </a:r>
          </a:p>
          <a:p>
            <a:r>
              <a:rPr lang="en-US" dirty="0">
                <a:solidFill>
                  <a:srgbClr val="202124"/>
                </a:solidFill>
                <a:latin typeface="Google Sans"/>
              </a:rPr>
              <a:t>Obtaining consent of the elderly persons or participants is very important when carrying out a research work, recording and documentation.</a:t>
            </a:r>
            <a:endParaRPr lang="en-US" dirty="0"/>
          </a:p>
        </p:txBody>
      </p:sp>
    </p:spTree>
    <p:extLst>
      <p:ext uri="{BB962C8B-B14F-4D97-AF65-F5344CB8AC3E}">
        <p14:creationId xmlns:p14="http://schemas.microsoft.com/office/powerpoint/2010/main" val="59827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CB3813-7205-36A5-630A-853ECAC42146}"/>
              </a:ext>
            </a:extLst>
          </p:cNvPr>
          <p:cNvSpPr>
            <a:spLocks noGrp="1"/>
          </p:cNvSpPr>
          <p:nvPr>
            <p:ph idx="1"/>
          </p:nvPr>
        </p:nvSpPr>
        <p:spPr>
          <a:xfrm>
            <a:off x="886120" y="2648931"/>
            <a:ext cx="10552521" cy="5074028"/>
          </a:xfrm>
        </p:spPr>
        <p:txBody>
          <a:bodyPr>
            <a:noAutofit/>
          </a:bodyPr>
          <a:lstStyle/>
          <a:p>
            <a:r>
              <a:rPr lang="en-US" sz="1400" dirty="0"/>
              <a:t>Ethical codes are formulated on the basis of </a:t>
            </a:r>
            <a:r>
              <a:rPr lang="en-GB" sz="1400" dirty="0">
                <a:effectLst/>
                <a:ea typeface="Calibri" panose="020F0502020204030204" pitchFamily="34" charset="0"/>
                <a:cs typeface="Times New Roman" panose="02020603050405020304" pitchFamily="18" charset="0"/>
              </a:rPr>
              <a:t>informed consent, reduction of harm to the society and the subjects, benefits to the society and voluntary participation and exit of the subjects. </a:t>
            </a:r>
          </a:p>
          <a:p>
            <a:endParaRPr lang="en-GB" sz="1400" dirty="0">
              <a:ea typeface="Calibri" panose="020F0502020204030204" pitchFamily="34" charset="0"/>
              <a:cs typeface="Times New Roman" panose="02020603050405020304" pitchFamily="18" charset="0"/>
            </a:endParaRPr>
          </a:p>
          <a:p>
            <a:r>
              <a:rPr lang="en-US" sz="1400" b="0" i="0" dirty="0">
                <a:solidFill>
                  <a:srgbClr val="212121"/>
                </a:solidFill>
                <a:effectLst/>
              </a:rPr>
              <a:t>The success of achieving good informed consent procedure depends on the strength of the relationship</a:t>
            </a:r>
            <a:r>
              <a:rPr lang="en-GB" sz="1400" b="0" i="0" dirty="0">
                <a:solidFill>
                  <a:srgbClr val="212121"/>
                </a:solidFill>
                <a:effectLst/>
                <a:ea typeface="Calibri" panose="020F0502020204030204" pitchFamily="34" charset="0"/>
                <a:cs typeface="Times New Roman" panose="02020603050405020304" pitchFamily="18" charset="0"/>
              </a:rPr>
              <a:t> of the relationship between the elderly person and the care giver or the social worker.</a:t>
            </a:r>
          </a:p>
          <a:p>
            <a:endParaRPr lang="en-GB" sz="1400" dirty="0">
              <a:solidFill>
                <a:srgbClr val="212121"/>
              </a:solidFill>
              <a:ea typeface="Calibri" panose="020F0502020204030204" pitchFamily="34" charset="0"/>
              <a:cs typeface="Times New Roman" panose="02020603050405020304" pitchFamily="18" charset="0"/>
            </a:endParaRPr>
          </a:p>
          <a:p>
            <a:r>
              <a:rPr lang="en-US" sz="1400" b="0" i="0" dirty="0">
                <a:solidFill>
                  <a:srgbClr val="212121"/>
                </a:solidFill>
                <a:effectLst/>
              </a:rPr>
              <a:t>For this reason, the traditional paternalistic relationship, in which decisions were made by the family members, doctors or by the social worker themselves, is no longer appropriate, instead it should be based on what the elderly person consents to.</a:t>
            </a:r>
          </a:p>
          <a:p>
            <a:pPr marL="0" indent="0">
              <a:buNone/>
            </a:pPr>
            <a:endParaRPr lang="en-US" sz="1400" b="0" i="0" dirty="0">
              <a:solidFill>
                <a:srgbClr val="212121"/>
              </a:solidFill>
              <a:effectLst/>
            </a:endParaRPr>
          </a:p>
          <a:p>
            <a:r>
              <a:rPr lang="en-US" sz="1400" b="0" i="0" dirty="0">
                <a:solidFill>
                  <a:srgbClr val="212121"/>
                </a:solidFill>
                <a:effectLst/>
              </a:rPr>
              <a:t>Therefore, an informed consent is not simply the acquisition of the patient's signature, but a real process based on the dialogue between </a:t>
            </a:r>
            <a:r>
              <a:rPr lang="en-US" sz="1400" dirty="0">
                <a:solidFill>
                  <a:srgbClr val="212121"/>
                </a:solidFill>
              </a:rPr>
              <a:t>the elderly person and their families or the social worker.</a:t>
            </a:r>
            <a:endParaRPr lang="en-US" sz="1400" dirty="0">
              <a:effectLst/>
              <a:ea typeface="Calibri" panose="020F0502020204030204" pitchFamily="34" charset="0"/>
              <a:cs typeface="Times New Roman" panose="02020603050405020304" pitchFamily="18" charset="0"/>
            </a:endParaRPr>
          </a:p>
          <a:p>
            <a:endParaRPr lang="en-US" sz="1400" dirty="0"/>
          </a:p>
        </p:txBody>
      </p:sp>
    </p:spTree>
    <p:extLst>
      <p:ext uri="{BB962C8B-B14F-4D97-AF65-F5344CB8AC3E}">
        <p14:creationId xmlns:p14="http://schemas.microsoft.com/office/powerpoint/2010/main" val="113865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7205E-1B8A-4F9C-0D91-A86C4A19B476}"/>
              </a:ext>
            </a:extLst>
          </p:cNvPr>
          <p:cNvSpPr>
            <a:spLocks noGrp="1"/>
          </p:cNvSpPr>
          <p:nvPr>
            <p:ph type="title"/>
          </p:nvPr>
        </p:nvSpPr>
        <p:spPr/>
        <p:txBody>
          <a:bodyPr/>
          <a:lstStyle/>
          <a:p>
            <a:r>
              <a:rPr lang="en-US" dirty="0"/>
              <a:t>Recording and Documentation</a:t>
            </a:r>
          </a:p>
        </p:txBody>
      </p:sp>
      <p:sp>
        <p:nvSpPr>
          <p:cNvPr id="3" name="Content Placeholder 2">
            <a:extLst>
              <a:ext uri="{FF2B5EF4-FFF2-40B4-BE49-F238E27FC236}">
                <a16:creationId xmlns:a16="http://schemas.microsoft.com/office/drawing/2014/main" id="{6C0782AA-6B82-9DAB-32DB-D1025B2C7267}"/>
              </a:ext>
            </a:extLst>
          </p:cNvPr>
          <p:cNvSpPr>
            <a:spLocks noGrp="1"/>
          </p:cNvSpPr>
          <p:nvPr>
            <p:ph idx="1"/>
          </p:nvPr>
        </p:nvSpPr>
        <p:spPr/>
        <p:txBody>
          <a:bodyPr>
            <a:normAutofit fontScale="92500" lnSpcReduction="10000"/>
          </a:bodyPr>
          <a:lstStyle/>
          <a:p>
            <a:r>
              <a:rPr lang="en-US" dirty="0"/>
              <a:t>A record literally means ‘a formal writing of any fact or proceeding’. </a:t>
            </a:r>
          </a:p>
          <a:p>
            <a:r>
              <a:rPr lang="en-US" dirty="0"/>
              <a:t>The act of recording is, ‘to set down in writing or other permanent form’. </a:t>
            </a:r>
          </a:p>
          <a:p>
            <a:r>
              <a:rPr lang="en-US" dirty="0"/>
              <a:t>In geriatrics, social workers keep records to document and retain information about their elderly clients and the process and progress of their services. </a:t>
            </a:r>
          </a:p>
          <a:p>
            <a:r>
              <a:rPr lang="en-US" dirty="0"/>
              <a:t>Individual case records are used in planning, implementing, and evaluating services to each elderly client. </a:t>
            </a:r>
          </a:p>
          <a:p>
            <a:r>
              <a:rPr lang="en-US" dirty="0"/>
              <a:t>Aggregated records are used in planning, monitoring, and evaluating services to a group of elderly clients in a old age home or agency working with elderly persons.</a:t>
            </a:r>
          </a:p>
          <a:p>
            <a:r>
              <a:rPr lang="en-US" dirty="0"/>
              <a:t>Recording and documentation are  important for accountability to the client, to the organization/agency, and to the profession.</a:t>
            </a:r>
          </a:p>
        </p:txBody>
      </p:sp>
    </p:spTree>
    <p:extLst>
      <p:ext uri="{BB962C8B-B14F-4D97-AF65-F5344CB8AC3E}">
        <p14:creationId xmlns:p14="http://schemas.microsoft.com/office/powerpoint/2010/main" val="344806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7E7DE-50C4-572F-BE5A-B646D966AD55}"/>
              </a:ext>
            </a:extLst>
          </p:cNvPr>
          <p:cNvSpPr>
            <a:spLocks noGrp="1"/>
          </p:cNvSpPr>
          <p:nvPr>
            <p:ph type="title"/>
          </p:nvPr>
        </p:nvSpPr>
        <p:spPr/>
        <p:txBody>
          <a:bodyPr/>
          <a:lstStyle/>
          <a:p>
            <a:r>
              <a:rPr lang="en-US" dirty="0"/>
              <a:t>What should be in records?/ Contents of a record</a:t>
            </a:r>
          </a:p>
        </p:txBody>
      </p:sp>
      <p:sp>
        <p:nvSpPr>
          <p:cNvPr id="3" name="Content Placeholder 2">
            <a:extLst>
              <a:ext uri="{FF2B5EF4-FFF2-40B4-BE49-F238E27FC236}">
                <a16:creationId xmlns:a16="http://schemas.microsoft.com/office/drawing/2014/main" id="{D7802745-4DE0-CEA5-1EFF-D38FCFA76BAB}"/>
              </a:ext>
            </a:extLst>
          </p:cNvPr>
          <p:cNvSpPr>
            <a:spLocks noGrp="1"/>
          </p:cNvSpPr>
          <p:nvPr>
            <p:ph idx="1"/>
          </p:nvPr>
        </p:nvSpPr>
        <p:spPr/>
        <p:txBody>
          <a:bodyPr/>
          <a:lstStyle/>
          <a:p>
            <a:r>
              <a:rPr lang="en-US" dirty="0"/>
              <a:t>Identifying and demographic details – </a:t>
            </a:r>
          </a:p>
          <a:p>
            <a:pPr marL="914400" lvl="1" indent="-457200">
              <a:buFont typeface="+mj-lt"/>
              <a:buAutoNum type="arabicPeriod"/>
            </a:pPr>
            <a:r>
              <a:rPr lang="en-US" dirty="0"/>
              <a:t>An identifying mark like a number or symbol assigned to each case handled by the worker/agency. </a:t>
            </a:r>
          </a:p>
          <a:p>
            <a:pPr marL="914400" lvl="1" indent="-457200">
              <a:buFont typeface="+mj-lt"/>
              <a:buAutoNum type="arabicPeriod"/>
            </a:pPr>
            <a:r>
              <a:rPr lang="en-US" dirty="0"/>
              <a:t>Identifying data about the client – full name, age, sex, religion / caste (if relevant or required), address, contact number, educational and occupational status, income (if relevant as it is a sensitive area for most persons), marital status.</a:t>
            </a:r>
          </a:p>
          <a:p>
            <a:pPr marL="914400" lvl="1" indent="-457200">
              <a:buFont typeface="+mj-lt"/>
              <a:buAutoNum type="arabicPeriod"/>
            </a:pPr>
            <a:r>
              <a:rPr lang="en-US" dirty="0"/>
              <a:t>Social history (demographic particulars to establish client’s social environment) - family composition, educational and occupational status.</a:t>
            </a:r>
          </a:p>
        </p:txBody>
      </p:sp>
    </p:spTree>
    <p:extLst>
      <p:ext uri="{BB962C8B-B14F-4D97-AF65-F5344CB8AC3E}">
        <p14:creationId xmlns:p14="http://schemas.microsoft.com/office/powerpoint/2010/main" val="1056149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A08E-3ABC-4802-2A06-50B3C653DF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A456B3-1359-CCDC-3301-1C26F2EA0567}"/>
              </a:ext>
            </a:extLst>
          </p:cNvPr>
          <p:cNvSpPr>
            <a:spLocks noGrp="1"/>
          </p:cNvSpPr>
          <p:nvPr>
            <p:ph idx="1"/>
          </p:nvPr>
        </p:nvSpPr>
        <p:spPr/>
        <p:txBody>
          <a:bodyPr/>
          <a:lstStyle/>
          <a:p>
            <a:r>
              <a:rPr lang="en-US" dirty="0"/>
              <a:t>Referral</a:t>
            </a:r>
          </a:p>
          <a:p>
            <a:pPr marL="914400" lvl="1" indent="-457200">
              <a:buFont typeface="+mj-lt"/>
              <a:buAutoNum type="arabicPeriod"/>
            </a:pPr>
            <a:r>
              <a:rPr lang="en-US" dirty="0"/>
              <a:t>Source of referral – who has brought the problem or concern to the notice of the worker; the client himself, some family member, agency staff member, from worker’s own observation, or referred by some authority like court, school authorities etc. </a:t>
            </a:r>
          </a:p>
          <a:p>
            <a:pPr marL="914400" lvl="1" indent="-457200">
              <a:buFont typeface="+mj-lt"/>
              <a:buAutoNum type="arabicPeriod"/>
            </a:pPr>
            <a:r>
              <a:rPr lang="en-US" dirty="0"/>
              <a:t>Reported reason for seeking help – the immediate reason for approaching the agency – with date and time of referral, and date and time of first encounter / action taken by the worker or someone else.</a:t>
            </a:r>
          </a:p>
        </p:txBody>
      </p:sp>
    </p:spTree>
    <p:extLst>
      <p:ext uri="{BB962C8B-B14F-4D97-AF65-F5344CB8AC3E}">
        <p14:creationId xmlns:p14="http://schemas.microsoft.com/office/powerpoint/2010/main" val="150094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FCF42-E2C7-8DCC-89A6-938E56710A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0FF983-B25F-2E4D-D4BB-8178C3421D79}"/>
              </a:ext>
            </a:extLst>
          </p:cNvPr>
          <p:cNvSpPr>
            <a:spLocks noGrp="1"/>
          </p:cNvSpPr>
          <p:nvPr>
            <p:ph idx="1"/>
          </p:nvPr>
        </p:nvSpPr>
        <p:spPr/>
        <p:txBody>
          <a:bodyPr/>
          <a:lstStyle/>
          <a:p>
            <a:r>
              <a:rPr lang="en-US" dirty="0"/>
              <a:t>History of the reported problem /concern</a:t>
            </a:r>
          </a:p>
          <a:p>
            <a:pPr marL="914400" lvl="1" indent="-457200">
              <a:buFont typeface="+mj-lt"/>
              <a:buAutoNum type="arabicPeriod"/>
            </a:pPr>
            <a:r>
              <a:rPr lang="en-US" dirty="0"/>
              <a:t>In cases of chronic or mental illnesses; handicaps – mental or physical; marital discord or domestic violence antecedents along with their impact on the client and significant others need to be mentioned. </a:t>
            </a:r>
          </a:p>
          <a:p>
            <a:pPr marL="914400" lvl="1" indent="-457200">
              <a:buFont typeface="+mj-lt"/>
              <a:buAutoNum type="arabicPeriod"/>
            </a:pPr>
            <a:r>
              <a:rPr lang="en-US" dirty="0"/>
              <a:t>Whether this history covers incidents only of the recent past, from the onset of the problem, or start from the very childhood will depend largely on the nature of the problem and the procedural requirements of the services to be rendered.</a:t>
            </a:r>
          </a:p>
        </p:txBody>
      </p:sp>
    </p:spTree>
    <p:extLst>
      <p:ext uri="{BB962C8B-B14F-4D97-AF65-F5344CB8AC3E}">
        <p14:creationId xmlns:p14="http://schemas.microsoft.com/office/powerpoint/2010/main" val="233909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6A5E-61B4-1DE1-CAD1-074CC5E8DD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6B689A-1C8D-6CE6-D6F6-E8C84F07B4A2}"/>
              </a:ext>
            </a:extLst>
          </p:cNvPr>
          <p:cNvSpPr>
            <a:spLocks noGrp="1"/>
          </p:cNvSpPr>
          <p:nvPr>
            <p:ph idx="1"/>
          </p:nvPr>
        </p:nvSpPr>
        <p:spPr/>
        <p:txBody>
          <a:bodyPr>
            <a:normAutofit fontScale="92500"/>
          </a:bodyPr>
          <a:lstStyle/>
          <a:p>
            <a:r>
              <a:rPr lang="en-US" dirty="0"/>
              <a:t>Reports of any tests made</a:t>
            </a:r>
          </a:p>
          <a:p>
            <a:pPr marL="914400" lvl="1" indent="-457200">
              <a:buFont typeface="+mj-lt"/>
              <a:buAutoNum type="arabicPeriod"/>
            </a:pPr>
            <a:r>
              <a:rPr lang="en-US" dirty="0"/>
              <a:t>Either by the worker, health/medical/rehabilitation professionals (including mental health workers). For example, the results of previous or current psychological, psychiatric, and medical evaluations, objective information based on other independent sources and noted. Data derived from or interpretations of ecomaps, genograms etc. need also to be included in the case record. </a:t>
            </a:r>
          </a:p>
          <a:p>
            <a:r>
              <a:rPr lang="en-US" dirty="0"/>
              <a:t>Assessments made:</a:t>
            </a:r>
          </a:p>
          <a:p>
            <a:pPr marL="914400" lvl="1" indent="-457200">
              <a:buFont typeface="+mj-lt"/>
              <a:buAutoNum type="arabicPeriod"/>
            </a:pPr>
            <a:r>
              <a:rPr lang="en-US" dirty="0"/>
              <a:t>About level of client’s motivation to share responsibility for the helping process, description of problem areas identified by social case worker; identification of key persons in the problem-solving process; hypothetical statements of their causes and impact; statement of alternate plans of action and grounds for deciding on a particular line of action; measurable goals – immediate, or long term - to be stated.</a:t>
            </a:r>
          </a:p>
        </p:txBody>
      </p:sp>
    </p:spTree>
    <p:extLst>
      <p:ext uri="{BB962C8B-B14F-4D97-AF65-F5344CB8AC3E}">
        <p14:creationId xmlns:p14="http://schemas.microsoft.com/office/powerpoint/2010/main" val="2446898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E9F3-C71C-2D13-9F6F-BB6A6668C2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70499B-C388-8C24-3C24-02A025A44266}"/>
              </a:ext>
            </a:extLst>
          </p:cNvPr>
          <p:cNvSpPr>
            <a:spLocks noGrp="1"/>
          </p:cNvSpPr>
          <p:nvPr>
            <p:ph idx="1"/>
          </p:nvPr>
        </p:nvSpPr>
        <p:spPr/>
        <p:txBody>
          <a:bodyPr>
            <a:normAutofit fontScale="92500" lnSpcReduction="20000"/>
          </a:bodyPr>
          <a:lstStyle/>
          <a:p>
            <a:r>
              <a:rPr lang="en-US" dirty="0"/>
              <a:t>Decisions made and services provided</a:t>
            </a:r>
          </a:p>
          <a:p>
            <a:pPr marL="914400" lvl="1" indent="-457200">
              <a:buFont typeface="+mj-lt"/>
              <a:buAutoNum type="arabicPeriod"/>
            </a:pPr>
            <a:r>
              <a:rPr lang="en-US" dirty="0"/>
              <a:t>actual interventions or tasks performed by the worker, client or others as part of the service/treatment plan decided upon as a result of the assessment; notes on progress of the action plan execution</a:t>
            </a:r>
          </a:p>
          <a:p>
            <a:pPr marL="914400" lvl="1" indent="-457200">
              <a:buFont typeface="+mj-lt"/>
              <a:buAutoNum type="arabicPeriod"/>
            </a:pPr>
            <a:endParaRPr lang="en-US" dirty="0"/>
          </a:p>
          <a:p>
            <a:r>
              <a:rPr lang="en-US" dirty="0"/>
              <a:t>Contacts made with other professionals for consultation or collaborative actions: Contacts with others - collateral sources of information or for participating in the execution of service/treatment plan. </a:t>
            </a:r>
          </a:p>
          <a:p>
            <a:r>
              <a:rPr lang="en-US" dirty="0"/>
              <a:t>Final assessment and evaluation of the service rendered. </a:t>
            </a:r>
          </a:p>
          <a:p>
            <a:r>
              <a:rPr lang="en-US" dirty="0"/>
              <a:t>Information about transfer, termination or referral. </a:t>
            </a:r>
          </a:p>
          <a:p>
            <a:r>
              <a:rPr lang="en-US" dirty="0"/>
              <a:t>Closing summary of the entire helping process, period of the helping process, number of sessions with the client, any critical incidents.</a:t>
            </a:r>
          </a:p>
        </p:txBody>
      </p:sp>
    </p:spTree>
    <p:extLst>
      <p:ext uri="{BB962C8B-B14F-4D97-AF65-F5344CB8AC3E}">
        <p14:creationId xmlns:p14="http://schemas.microsoft.com/office/powerpoint/2010/main" val="1618038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49</TotalTime>
  <Words>1246</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Google Sans</vt:lpstr>
      <vt:lpstr>Wingdings 3</vt:lpstr>
      <vt:lpstr>Ion Boardroom</vt:lpstr>
      <vt:lpstr>Unit 3</vt:lpstr>
      <vt:lpstr>Consent </vt:lpstr>
      <vt:lpstr>PowerPoint Presentation</vt:lpstr>
      <vt:lpstr>Recording and Documentation</vt:lpstr>
      <vt:lpstr>What should be in records?/ Contents of a record</vt:lpstr>
      <vt:lpstr>PowerPoint Presentation</vt:lpstr>
      <vt:lpstr>PowerPoint Presentation</vt:lpstr>
      <vt:lpstr>PowerPoint Presentation</vt:lpstr>
      <vt:lpstr>PowerPoint Presentation</vt:lpstr>
      <vt:lpstr>Some Guideline for Recording &amp; Documentation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Lenovo</dc:creator>
  <cp:lastModifiedBy>SAVITHA DSOUZA</cp:lastModifiedBy>
  <cp:revision>11</cp:revision>
  <dcterms:created xsi:type="dcterms:W3CDTF">2023-07-02T04:22:14Z</dcterms:created>
  <dcterms:modified xsi:type="dcterms:W3CDTF">2023-07-02T13:18:52Z</dcterms:modified>
</cp:coreProperties>
</file>